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86" r:id="rId2"/>
    <p:sldId id="285" r:id="rId3"/>
    <p:sldId id="256" r:id="rId4"/>
    <p:sldId id="257" r:id="rId5"/>
    <p:sldId id="258" r:id="rId6"/>
    <p:sldId id="259" r:id="rId7"/>
    <p:sldId id="260" r:id="rId8"/>
    <p:sldId id="261" r:id="rId9"/>
    <p:sldId id="264" r:id="rId10"/>
    <p:sldId id="263" r:id="rId11"/>
    <p:sldId id="262" r:id="rId12"/>
    <p:sldId id="265" r:id="rId13"/>
    <p:sldId id="266" r:id="rId14"/>
    <p:sldId id="269" r:id="rId15"/>
    <p:sldId id="268" r:id="rId16"/>
    <p:sldId id="267" r:id="rId17"/>
    <p:sldId id="270" r:id="rId18"/>
    <p:sldId id="271" r:id="rId19"/>
    <p:sldId id="272" r:id="rId20"/>
    <p:sldId id="273" r:id="rId21"/>
    <p:sldId id="274" r:id="rId22"/>
    <p:sldId id="276" r:id="rId23"/>
    <p:sldId id="279" r:id="rId24"/>
    <p:sldId id="277" r:id="rId25"/>
    <p:sldId id="278" r:id="rId26"/>
    <p:sldId id="280" r:id="rId27"/>
    <p:sldId id="281" r:id="rId28"/>
    <p:sldId id="283"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5938B5-BEDE-4AAC-B664-88A6F107734C}" type="datetimeFigureOut">
              <a:rPr lang="en-US" smtClean="0"/>
              <a:pPr/>
              <a:t>25/12/2023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3EE13-440D-4CA3-8081-4067EEE3D9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71D240B7-906B-90E4-3244-6B4E6AE2083E}"/>
              </a:ext>
            </a:extLst>
          </p:cNvPr>
          <p:cNvSpPr/>
          <p:nvPr/>
        </p:nvSpPr>
        <p:spPr>
          <a:xfrm>
            <a:off x="160953" y="186613"/>
            <a:ext cx="8831425" cy="6466115"/>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IN"/>
          </a:p>
        </p:txBody>
      </p:sp>
      <p:sp>
        <p:nvSpPr>
          <p:cNvPr id="5" name="TextBox 4">
            <a:extLst>
              <a:ext uri="{FF2B5EF4-FFF2-40B4-BE49-F238E27FC236}">
                <a16:creationId xmlns="" xmlns:a16="http://schemas.microsoft.com/office/drawing/2014/main" id="{5A96A33B-4EE8-E171-74E8-36A0F15DB30A}"/>
              </a:ext>
            </a:extLst>
          </p:cNvPr>
          <p:cNvSpPr txBox="1"/>
          <p:nvPr/>
        </p:nvSpPr>
        <p:spPr>
          <a:xfrm>
            <a:off x="1394927" y="390627"/>
            <a:ext cx="6354147" cy="646331"/>
          </a:xfrm>
          <a:prstGeom prst="rect">
            <a:avLst/>
          </a:prstGeom>
          <a:noFill/>
        </p:spPr>
        <p:txBody>
          <a:bodyPr wrap="square" rtlCol="0">
            <a:spAutoFit/>
          </a:bodyPr>
          <a:lstStyle/>
          <a:p>
            <a:pPr algn="ctr"/>
            <a:r>
              <a:rPr lang="en-IN" dirty="0">
                <a:latin typeface="Times New Roman" panose="02020603050405020304" pitchFamily="18" charset="0"/>
                <a:cs typeface="Times New Roman" panose="02020603050405020304" pitchFamily="18" charset="0"/>
              </a:rPr>
              <a:t>Dr . SNS RAJALAKSHMI COLLEGE OF ARTS AND SCIENCE</a:t>
            </a:r>
          </a:p>
          <a:p>
            <a:pPr algn="ctr"/>
            <a:r>
              <a:rPr lang="en-IN" dirty="0">
                <a:latin typeface="Times New Roman" panose="02020603050405020304" pitchFamily="18" charset="0"/>
                <a:cs typeface="Times New Roman" panose="02020603050405020304" pitchFamily="18" charset="0"/>
              </a:rPr>
              <a:t>COIMBATORE</a:t>
            </a:r>
          </a:p>
        </p:txBody>
      </p:sp>
      <p:sp>
        <p:nvSpPr>
          <p:cNvPr id="6" name="TextBox 5">
            <a:extLst>
              <a:ext uri="{FF2B5EF4-FFF2-40B4-BE49-F238E27FC236}">
                <a16:creationId xmlns="" xmlns:a16="http://schemas.microsoft.com/office/drawing/2014/main" id="{FFB4989D-3D0A-F9B6-42BC-4A59C77D3AD9}"/>
              </a:ext>
            </a:extLst>
          </p:cNvPr>
          <p:cNvSpPr txBox="1"/>
          <p:nvPr/>
        </p:nvSpPr>
        <p:spPr>
          <a:xfrm>
            <a:off x="990600" y="3124200"/>
            <a:ext cx="7471488" cy="707886"/>
          </a:xfrm>
          <a:prstGeom prst="rect">
            <a:avLst/>
          </a:prstGeom>
          <a:noFill/>
        </p:spPr>
        <p:txBody>
          <a:bodyPr wrap="square" rtlCol="0">
            <a:spAutoFit/>
          </a:bodyPr>
          <a:lstStyle/>
          <a:p>
            <a:pPr algn="ctr">
              <a:buNone/>
            </a:pPr>
            <a:r>
              <a:rPr lang="en-US" sz="4000" dirty="0" smtClean="0">
                <a:latin typeface="Times New Roman" pitchFamily="18" charset="0"/>
                <a:cs typeface="Times New Roman" pitchFamily="18" charset="0"/>
              </a:rPr>
              <a:t>Cloud Application Development</a:t>
            </a:r>
          </a:p>
        </p:txBody>
      </p:sp>
      <p:sp>
        <p:nvSpPr>
          <p:cNvPr id="7" name="TextBox 6">
            <a:extLst>
              <a:ext uri="{FF2B5EF4-FFF2-40B4-BE49-F238E27FC236}">
                <a16:creationId xmlns="" xmlns:a16="http://schemas.microsoft.com/office/drawing/2014/main" id="{8D93F2B9-AA07-F463-03F9-981A9CA0986F}"/>
              </a:ext>
            </a:extLst>
          </p:cNvPr>
          <p:cNvSpPr txBox="1"/>
          <p:nvPr/>
        </p:nvSpPr>
        <p:spPr>
          <a:xfrm>
            <a:off x="6144208" y="4279117"/>
            <a:ext cx="2838839" cy="923330"/>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Mr .C .RAJKUMAR</a:t>
            </a:r>
          </a:p>
          <a:p>
            <a:r>
              <a:rPr lang="en-IN" dirty="0">
                <a:latin typeface="Times New Roman" panose="02020603050405020304" pitchFamily="18" charset="0"/>
                <a:cs typeface="Times New Roman" panose="02020603050405020304" pitchFamily="18" charset="0"/>
              </a:rPr>
              <a:t>Department of Computer Applications</a:t>
            </a:r>
          </a:p>
        </p:txBody>
      </p:sp>
      <p:pic>
        <p:nvPicPr>
          <p:cNvPr id="10" name="Picture 9">
            <a:extLst>
              <a:ext uri="{FF2B5EF4-FFF2-40B4-BE49-F238E27FC236}">
                <a16:creationId xmlns="" xmlns:a16="http://schemas.microsoft.com/office/drawing/2014/main" id="{65FFA11A-3254-380F-3E54-83EABAD17A97}"/>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60954" y="205274"/>
            <a:ext cx="811763" cy="1023701"/>
          </a:xfrm>
          <a:prstGeom prst="rect">
            <a:avLst/>
          </a:prstGeom>
        </p:spPr>
      </p:pic>
      <p:pic>
        <p:nvPicPr>
          <p:cNvPr id="12" name="Picture 11">
            <a:extLst>
              <a:ext uri="{FF2B5EF4-FFF2-40B4-BE49-F238E27FC236}">
                <a16:creationId xmlns="" xmlns:a16="http://schemas.microsoft.com/office/drawing/2014/main" id="{B300C1E7-D284-B37B-BDF5-2E774EC4F206}"/>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914691" y="186612"/>
            <a:ext cx="1068356" cy="1008336"/>
          </a:xfrm>
          <a:prstGeom prst="rect">
            <a:avLst/>
          </a:prstGeom>
        </p:spPr>
      </p:pic>
    </p:spTree>
    <p:extLst>
      <p:ext uri="{BB962C8B-B14F-4D97-AF65-F5344CB8AC3E}">
        <p14:creationId xmlns="" xmlns:p14="http://schemas.microsoft.com/office/powerpoint/2010/main" val="1290693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JAY\Desktop\wcn5li3dwcrkhjs4scjj.png"/>
          <p:cNvPicPr>
            <a:picLocks noGrp="1" noChangeAspect="1" noChangeArrowheads="1"/>
          </p:cNvPicPr>
          <p:nvPr>
            <p:ph idx="1"/>
          </p:nvPr>
        </p:nvPicPr>
        <p:blipFill>
          <a:blip r:embed="rId2"/>
          <a:srcRect/>
          <a:stretch>
            <a:fillRect/>
          </a:stretch>
        </p:blipFill>
        <p:spPr bwMode="auto">
          <a:xfrm>
            <a:off x="152400" y="228599"/>
            <a:ext cx="8686800" cy="635997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b="1" dirty="0" smtClean="0">
                <a:latin typeface="Times New Roman" pitchFamily="18" charset="0"/>
                <a:cs typeface="Times New Roman" pitchFamily="18" charset="0"/>
              </a:rPr>
              <a:t>Historical development of Cloud Computing</a:t>
            </a:r>
            <a:r>
              <a:rPr lang="en-US" b="1" dirty="0" smtClean="0"/>
              <a:t/>
            </a:r>
            <a:br>
              <a:rPr lang="en-US" b="1" dirty="0" smtClean="0"/>
            </a:br>
            <a:endParaRPr lang="en-US" dirty="0"/>
          </a:p>
        </p:txBody>
      </p:sp>
      <p:sp>
        <p:nvSpPr>
          <p:cNvPr id="3" name="Content Placeholder 2"/>
          <p:cNvSpPr>
            <a:spLocks noGrp="1"/>
          </p:cNvSpPr>
          <p:nvPr>
            <p:ph idx="1"/>
          </p:nvPr>
        </p:nvSpPr>
        <p:spPr>
          <a:xfrm>
            <a:off x="457200" y="1600200"/>
            <a:ext cx="8305800" cy="4876800"/>
          </a:xfrm>
        </p:spPr>
        <p:txBody>
          <a:bodyPr>
            <a:normAutofit fontScale="77500" lnSpcReduction="20000"/>
          </a:bodyPr>
          <a:lstStyle/>
          <a:p>
            <a:r>
              <a:rPr lang="en-US" sz="4000" dirty="0" smtClean="0">
                <a:latin typeface="Times New Roman" pitchFamily="18" charset="0"/>
                <a:cs typeface="Times New Roman" pitchFamily="18" charset="0"/>
              </a:rPr>
              <a:t>In 1950 the main frame and time sharing are born, introducing the concept of shared computer resources.</a:t>
            </a:r>
          </a:p>
          <a:p>
            <a:r>
              <a:rPr lang="en-US" sz="4000" dirty="0" smtClean="0">
                <a:latin typeface="Times New Roman" pitchFamily="18" charset="0"/>
                <a:cs typeface="Times New Roman" pitchFamily="18" charset="0"/>
              </a:rPr>
              <a:t>During this time word cloud was not in use.</a:t>
            </a:r>
          </a:p>
          <a:p>
            <a:r>
              <a:rPr lang="en-US" sz="4000" dirty="0" smtClean="0">
                <a:latin typeface="Times New Roman" pitchFamily="18" charset="0"/>
                <a:cs typeface="Times New Roman" pitchFamily="18" charset="0"/>
              </a:rPr>
              <a:t>Cloud computing is believed to have been invented by Joseph Carl </a:t>
            </a:r>
            <a:r>
              <a:rPr lang="en-US" sz="4000" dirty="0" err="1" smtClean="0">
                <a:latin typeface="Times New Roman" pitchFamily="18" charset="0"/>
                <a:cs typeface="Times New Roman" pitchFamily="18" charset="0"/>
              </a:rPr>
              <a:t>Robnett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Licklider</a:t>
            </a:r>
            <a:r>
              <a:rPr lang="en-US" sz="4000" dirty="0" smtClean="0">
                <a:latin typeface="Times New Roman" pitchFamily="18" charset="0"/>
                <a:cs typeface="Times New Roman" pitchFamily="18" charset="0"/>
              </a:rPr>
              <a:t> in the 1960s with his work on ARPANET to connect people and data from anywhere at any time.</a:t>
            </a:r>
          </a:p>
          <a:p>
            <a:r>
              <a:rPr lang="en-US" sz="4000" dirty="0" smtClean="0">
                <a:latin typeface="Times New Roman" pitchFamily="18" charset="0"/>
                <a:cs typeface="Times New Roman" pitchFamily="18" charset="0"/>
              </a:rPr>
              <a:t>In 1969 the first working prototype of ARPANET is launched.</a:t>
            </a:r>
          </a:p>
          <a:p>
            <a:r>
              <a:rPr lang="en-US" sz="4000" dirty="0" smtClean="0">
                <a:latin typeface="Times New Roman" pitchFamily="18" charset="0"/>
                <a:cs typeface="Times New Roman" pitchFamily="18" charset="0"/>
              </a:rPr>
              <a:t>In 1970 the word “Client-Server” come in to use.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Client server defines the computing model where client access the data and applications from a central server.</a:t>
            </a:r>
          </a:p>
          <a:p>
            <a:r>
              <a:rPr lang="en-US" dirty="0" smtClean="0">
                <a:latin typeface="Times New Roman" pitchFamily="18" charset="0"/>
                <a:cs typeface="Times New Roman" pitchFamily="18" charset="0"/>
              </a:rPr>
              <a:t>In 1995, pictures of cloud are started showing in diagrams, for not technical people to understand.</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r>
              <a:rPr lang="en-US" dirty="0" smtClean="0">
                <a:latin typeface="Times New Roman" pitchFamily="18" charset="0"/>
                <a:cs typeface="Times New Roman" pitchFamily="18" charset="0"/>
              </a:rPr>
              <a:t>In 1999 the salesforce.com was launched, the first company to make enterprise applications available from a website.</a:t>
            </a:r>
          </a:p>
          <a:p>
            <a:r>
              <a:rPr lang="en-US" dirty="0" smtClean="0">
                <a:latin typeface="Times New Roman" pitchFamily="18" charset="0"/>
                <a:cs typeface="Times New Roman" pitchFamily="18" charset="0"/>
              </a:rPr>
              <a:t>In 1999, the search engine Google launches.</a:t>
            </a:r>
          </a:p>
          <a:p>
            <a:r>
              <a:rPr lang="en-US" dirty="0" smtClean="0">
                <a:latin typeface="Times New Roman" pitchFamily="18" charset="0"/>
                <a:cs typeface="Times New Roman" pitchFamily="18" charset="0"/>
              </a:rPr>
              <a:t>In 1999, Netflix was launched, introducing the new revenue way.</a:t>
            </a:r>
          </a:p>
          <a:p>
            <a:r>
              <a:rPr lang="en-US" dirty="0" smtClean="0">
                <a:latin typeface="Times New Roman" pitchFamily="18" charset="0"/>
                <a:cs typeface="Times New Roman" pitchFamily="18" charset="0"/>
              </a:rPr>
              <a:t>In 2004 </a:t>
            </a:r>
            <a:r>
              <a:rPr lang="en-US" dirty="0" err="1" smtClean="0">
                <a:latin typeface="Times New Roman" pitchFamily="18" charset="0"/>
                <a:cs typeface="Times New Roman" pitchFamily="18" charset="0"/>
              </a:rPr>
              <a:t>Facebook</a:t>
            </a:r>
            <a:r>
              <a:rPr lang="en-US" dirty="0" smtClean="0">
                <a:latin typeface="Times New Roman" pitchFamily="18" charset="0"/>
                <a:cs typeface="Times New Roman" pitchFamily="18" charset="0"/>
              </a:rPr>
              <a:t> launches giving users facility to share themselves.</a:t>
            </a:r>
          </a:p>
          <a:p>
            <a:r>
              <a:rPr lang="en-US" dirty="0" smtClean="0">
                <a:latin typeface="Times New Roman" pitchFamily="18" charset="0"/>
                <a:cs typeface="Times New Roman" pitchFamily="18" charset="0"/>
              </a:rPr>
              <a:t>In 2006, Amazon launched Amazon Web Services(AWS), giving users a new way.</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In2006, Google CEO Eric Schmidt uses the word “cloud” as an industry event.</a:t>
            </a:r>
          </a:p>
          <a:p>
            <a:r>
              <a:rPr lang="en-US" dirty="0" smtClean="0">
                <a:latin typeface="Times New Roman" pitchFamily="18" charset="0"/>
                <a:cs typeface="Times New Roman" pitchFamily="18" charset="0"/>
              </a:rPr>
              <a:t>In 2007, Apple launches </a:t>
            </a:r>
            <a:r>
              <a:rPr lang="en-US" dirty="0" err="1" smtClean="0">
                <a:latin typeface="Times New Roman" pitchFamily="18" charset="0"/>
                <a:cs typeface="Times New Roman" pitchFamily="18" charset="0"/>
              </a:rPr>
              <a:t>iPhone</a:t>
            </a:r>
            <a:r>
              <a:rPr lang="en-US" dirty="0" smtClean="0">
                <a:latin typeface="Times New Roman" pitchFamily="18" charset="0"/>
                <a:cs typeface="Times New Roman" pitchFamily="18" charset="0"/>
              </a:rPr>
              <a:t>, which could be used on any wireless network.</a:t>
            </a:r>
          </a:p>
          <a:p>
            <a:r>
              <a:rPr lang="en-US" dirty="0" smtClean="0">
                <a:latin typeface="Times New Roman" pitchFamily="18" charset="0"/>
                <a:cs typeface="Times New Roman" pitchFamily="18" charset="0"/>
              </a:rPr>
              <a:t>In 2007, Netflix launches streaming services, and live video watching is born.</a:t>
            </a:r>
          </a:p>
          <a:p>
            <a:r>
              <a:rPr lang="en-US" dirty="0" smtClean="0">
                <a:latin typeface="Times New Roman" pitchFamily="18" charset="0"/>
                <a:cs typeface="Times New Roman" pitchFamily="18" charset="0"/>
              </a:rPr>
              <a:t>In 2008, private cloud come in to existence.</a:t>
            </a:r>
          </a:p>
          <a:p>
            <a:r>
              <a:rPr lang="en-US" dirty="0" smtClean="0">
                <a:latin typeface="Times New Roman" pitchFamily="18" charset="0"/>
                <a:cs typeface="Times New Roman" pitchFamily="18" charset="0"/>
              </a:rPr>
              <a:t>In 2009, browser based application like </a:t>
            </a:r>
            <a:r>
              <a:rPr lang="en-US" dirty="0" err="1" smtClean="0">
                <a:latin typeface="Times New Roman" pitchFamily="18" charset="0"/>
                <a:cs typeface="Times New Roman" pitchFamily="18" charset="0"/>
              </a:rPr>
              <a:t>google</a:t>
            </a:r>
            <a:r>
              <a:rPr lang="en-US" dirty="0" smtClean="0">
                <a:latin typeface="Times New Roman" pitchFamily="18" charset="0"/>
                <a:cs typeface="Times New Roman" pitchFamily="18" charset="0"/>
              </a:rPr>
              <a:t> apps are introduced.</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In 2010, hybrid cloud (</a:t>
            </a:r>
            <a:r>
              <a:rPr lang="en-US" dirty="0" err="1" smtClean="0">
                <a:latin typeface="Times New Roman" pitchFamily="18" charset="0"/>
                <a:cs typeface="Times New Roman" pitchFamily="18" charset="0"/>
              </a:rPr>
              <a:t>private+public</a:t>
            </a:r>
            <a:r>
              <a:rPr lang="en-US" dirty="0" smtClean="0">
                <a:latin typeface="Times New Roman" pitchFamily="18" charset="0"/>
                <a:cs typeface="Times New Roman" pitchFamily="18" charset="0"/>
              </a:rPr>
              <a:t> cloud) comes in to existence.</a:t>
            </a:r>
          </a:p>
          <a:p>
            <a:r>
              <a:rPr lang="en-US" dirty="0" smtClean="0">
                <a:latin typeface="Times New Roman" pitchFamily="18" charset="0"/>
                <a:cs typeface="Times New Roman" pitchFamily="18" charset="0"/>
              </a:rPr>
              <a:t>In 2012, Google launches </a:t>
            </a:r>
            <a:r>
              <a:rPr lang="en-US" dirty="0" err="1" smtClean="0">
                <a:latin typeface="Times New Roman" pitchFamily="18" charset="0"/>
                <a:cs typeface="Times New Roman" pitchFamily="18" charset="0"/>
              </a:rPr>
              <a:t>google</a:t>
            </a:r>
            <a:r>
              <a:rPr lang="en-US" dirty="0" smtClean="0">
                <a:latin typeface="Times New Roman" pitchFamily="18" charset="0"/>
                <a:cs typeface="Times New Roman" pitchFamily="18" charset="0"/>
              </a:rPr>
              <a:t> drive with free cloud storage.</a:t>
            </a:r>
          </a:p>
          <a:p>
            <a:r>
              <a:rPr lang="en-US" dirty="0" smtClean="0">
                <a:latin typeface="Times New Roman" pitchFamily="18" charset="0"/>
                <a:cs typeface="Times New Roman" pitchFamily="18" charset="0"/>
              </a:rPr>
              <a:t>Now cloud adoption is present, which makes cloud computing more stronger.</a:t>
            </a:r>
          </a:p>
          <a:p>
            <a:r>
              <a:rPr lang="en-US" dirty="0" smtClean="0">
                <a:latin typeface="Times New Roman" pitchFamily="18" charset="0"/>
                <a:cs typeface="Times New Roman" pitchFamily="18" charset="0"/>
              </a:rPr>
              <a:t>The IT services progressed over the decades with the adoption of technologies such as Internet Service Providers (ISP) Application Service Providers.</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pPr algn="l"/>
            <a:r>
              <a:rPr lang="en-US" dirty="0" smtClean="0"/>
              <a:t>Building cloud computing environments</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C:\Users\SANJAY\Desktop\COMPUTING2.png"/>
          <p:cNvPicPr>
            <a:picLocks noChangeAspect="1" noChangeArrowheads="1"/>
          </p:cNvPicPr>
          <p:nvPr/>
        </p:nvPicPr>
        <p:blipFill>
          <a:blip r:embed="rId2"/>
          <a:srcRect/>
          <a:stretch>
            <a:fillRect/>
          </a:stretch>
        </p:blipFill>
        <p:spPr bwMode="auto">
          <a:xfrm>
            <a:off x="448732" y="1371600"/>
            <a:ext cx="7628467" cy="51816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latin typeface="Times New Roman" pitchFamily="18" charset="0"/>
                <a:cs typeface="Times New Roman" pitchFamily="18" charset="0"/>
              </a:rPr>
              <a:t>Characteristics of virtualized environments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Virtualization is abroad concept that refers to the creation of a virtual version of something, whether hardware, a software environment, storage, or a network. In a virtualized environment there are three major components: guest, host, and virtualization layer.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guest represents the system component that interacts with the virtualization layer rather than with the host, as would normally happen. The host represents the original environment where the guest is supposed to be managed. </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SANJAY\Desktop\Untitled-drawing-1-8.png"/>
          <p:cNvPicPr>
            <a:picLocks noGrp="1" noChangeAspect="1" noChangeArrowheads="1"/>
          </p:cNvPicPr>
          <p:nvPr>
            <p:ph idx="1"/>
          </p:nvPr>
        </p:nvPicPr>
        <p:blipFill>
          <a:blip r:embed="rId2"/>
          <a:srcRect/>
          <a:stretch>
            <a:fillRect/>
          </a:stretch>
        </p:blipFill>
        <p:spPr bwMode="auto">
          <a:xfrm>
            <a:off x="457200" y="1219200"/>
            <a:ext cx="8229600" cy="5029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noAutofit/>
          </a:bodyPr>
          <a:lstStyle/>
          <a:p>
            <a:pPr>
              <a:buNone/>
            </a:pPr>
            <a:r>
              <a:rPr lang="en-US" dirty="0" smtClean="0">
                <a:latin typeface="Times New Roman" pitchFamily="18" charset="0"/>
                <a:cs typeface="Times New Roman" pitchFamily="18" charset="0"/>
              </a:rPr>
              <a:t>UNIT I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Introduction - Cloud computing at a glance -Historical developments - Building cloud computing environments. Virtualization: Introduction – Characteristics of virtualized environments – Increased security – Managed execution – Portability- Taxonomy of virtualization techniques – Execution virtualization – Other types of virtualization – Virtualization and cloud computing – Pros and cons of virtualization – Advantages of virtualization – The other side of the coin: disadvantages.</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buNone/>
            </a:pPr>
            <a:r>
              <a:rPr lang="en-US" dirty="0" smtClean="0">
                <a:latin typeface="Times New Roman" pitchFamily="18" charset="0"/>
                <a:cs typeface="Times New Roman" pitchFamily="18" charset="0"/>
              </a:rPr>
              <a:t>1.1.Increased security </a:t>
            </a:r>
          </a:p>
          <a:p>
            <a:r>
              <a:rPr lang="en-US" dirty="0" smtClean="0">
                <a:latin typeface="Times New Roman" pitchFamily="18" charset="0"/>
                <a:cs typeface="Times New Roman" pitchFamily="18" charset="0"/>
              </a:rPr>
              <a:t>The ability to control the execution of a guest in a completely transparent manner opens new possibilities for delivering a secure, controlled execution environment. </a:t>
            </a:r>
          </a:p>
          <a:p>
            <a:pPr>
              <a:buNone/>
            </a:pPr>
            <a:r>
              <a:rPr lang="en-US" dirty="0" smtClean="0">
                <a:latin typeface="Times New Roman" pitchFamily="18" charset="0"/>
                <a:cs typeface="Times New Roman" pitchFamily="18" charset="0"/>
              </a:rPr>
              <a:t>1.2. Managed execution</a:t>
            </a:r>
          </a:p>
          <a:p>
            <a:r>
              <a:rPr lang="en-US" dirty="0" smtClean="0">
                <a:latin typeface="Times New Roman" pitchFamily="18" charset="0"/>
                <a:cs typeface="Times New Roman" pitchFamily="18" charset="0"/>
              </a:rPr>
              <a:t> Virtualization of the execution environment not only allows increased security, but a wider range of features also can be implemented. In particular, sharing, aggregation, emulation, and isolation are the most relevant features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1.3. Portability </a:t>
            </a:r>
          </a:p>
          <a:p>
            <a:r>
              <a:rPr lang="en-US" dirty="0" smtClean="0">
                <a:latin typeface="Times New Roman" pitchFamily="18" charset="0"/>
                <a:cs typeface="Times New Roman" pitchFamily="18" charset="0"/>
              </a:rPr>
              <a:t>The concept of portability applies in different ways according to the specific type of virtualization considered. In the case of a hardware virtualization solution, the guest is packaged into a virtual image that, in most cases, can be safely moved and executed on top of different virtual machines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Taxonomy of virtualization techniques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dirty="0" smtClean="0">
                <a:latin typeface="Times New Roman" pitchFamily="18" charset="0"/>
                <a:cs typeface="Times New Roman" pitchFamily="18" charset="0"/>
              </a:rPr>
              <a:t>Virtualization covers a wide range of emulation techniques that are </a:t>
            </a:r>
            <a:r>
              <a:rPr lang="en-US" dirty="0" smtClean="0">
                <a:latin typeface="Times New Roman" pitchFamily="18" charset="0"/>
                <a:cs typeface="Times New Roman" pitchFamily="18" charset="0"/>
              </a:rPr>
              <a:t>applied to </a:t>
            </a:r>
            <a:r>
              <a:rPr lang="en-US" dirty="0" smtClean="0">
                <a:latin typeface="Times New Roman" pitchFamily="18" charset="0"/>
                <a:cs typeface="Times New Roman" pitchFamily="18" charset="0"/>
              </a:rPr>
              <a:t>different areas of computing.</a:t>
            </a:r>
          </a:p>
          <a:p>
            <a:r>
              <a:rPr lang="en-US" dirty="0" smtClean="0">
                <a:latin typeface="Times New Roman" pitchFamily="18" charset="0"/>
                <a:cs typeface="Times New Roman" pitchFamily="18" charset="0"/>
              </a:rPr>
              <a:t> A classification of these techniques helps us better understand their characteristics and use</a:t>
            </a:r>
          </a:p>
          <a:p>
            <a:r>
              <a:rPr lang="en-US" dirty="0" smtClean="0">
                <a:latin typeface="Times New Roman" pitchFamily="18" charset="0"/>
                <a:cs typeface="Times New Roman" pitchFamily="18" charset="0"/>
              </a:rPr>
              <a:t>Virtualization is mainly used to emulate</a:t>
            </a:r>
          </a:p>
          <a:p>
            <a:r>
              <a:rPr lang="en-US" b="1" dirty="0" smtClean="0">
                <a:latin typeface="Times New Roman" pitchFamily="18" charset="0"/>
                <a:cs typeface="Times New Roman" pitchFamily="18" charset="0"/>
              </a:rPr>
              <a:t>execution environments, storage, and networks.</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C:\Users\SANJAY\Desktop\638129897Untitled.png"/>
          <p:cNvPicPr>
            <a:picLocks noChangeAspect="1" noChangeArrowheads="1"/>
          </p:cNvPicPr>
          <p:nvPr/>
        </p:nvPicPr>
        <p:blipFill>
          <a:blip r:embed="rId2"/>
          <a:srcRect/>
          <a:stretch>
            <a:fillRect/>
          </a:stretch>
        </p:blipFill>
        <p:spPr bwMode="auto">
          <a:xfrm>
            <a:off x="381000" y="304801"/>
            <a:ext cx="8305800" cy="61722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Among these categories</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execution </a:t>
            </a:r>
            <a:r>
              <a:rPr lang="en-US" b="1" dirty="0" smtClean="0">
                <a:latin typeface="Times New Roman" pitchFamily="18" charset="0"/>
                <a:cs typeface="Times New Roman" pitchFamily="18" charset="0"/>
              </a:rPr>
              <a:t>virtualization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constitutes the oldest</a:t>
            </a:r>
            <a:r>
              <a:rPr lang="en-US" dirty="0" smtClean="0">
                <a:latin typeface="Times New Roman" pitchFamily="18" charset="0"/>
                <a:cs typeface="Times New Roman" pitchFamily="18" charset="0"/>
              </a:rPr>
              <a:t>, most </a:t>
            </a:r>
            <a:r>
              <a:rPr lang="en-US" dirty="0" smtClean="0">
                <a:latin typeface="Times New Roman" pitchFamily="18" charset="0"/>
                <a:cs typeface="Times New Roman" pitchFamily="18" charset="0"/>
              </a:rPr>
              <a:t>popular, and most developed area. Therefore, it deserves </a:t>
            </a:r>
            <a:r>
              <a:rPr lang="en-US" dirty="0" smtClean="0">
                <a:latin typeface="Times New Roman" pitchFamily="18" charset="0"/>
                <a:cs typeface="Times New Roman" pitchFamily="18" charset="0"/>
              </a:rPr>
              <a:t>major investigation </a:t>
            </a:r>
            <a:r>
              <a:rPr lang="en-US" dirty="0" smtClean="0">
                <a:latin typeface="Times New Roman" pitchFamily="18" charset="0"/>
                <a:cs typeface="Times New Roman" pitchFamily="18" charset="0"/>
              </a:rPr>
              <a:t>and a further categorization</a:t>
            </a:r>
          </a:p>
          <a:p>
            <a:pPr>
              <a:buNone/>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latin typeface="Times New Roman" pitchFamily="18" charset="0"/>
                <a:cs typeface="Times New Roman" pitchFamily="18" charset="0"/>
              </a:rPr>
              <a:t>Execution virtualization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12800" b="1" dirty="0" smtClean="0">
                <a:latin typeface="Times New Roman" pitchFamily="18" charset="0"/>
                <a:cs typeface="Times New Roman" pitchFamily="18" charset="0"/>
              </a:rPr>
              <a:t>Execution virtualization </a:t>
            </a:r>
            <a:r>
              <a:rPr lang="en-US" sz="12800" dirty="0" smtClean="0">
                <a:latin typeface="Times New Roman" pitchFamily="18" charset="0"/>
                <a:cs typeface="Times New Roman" pitchFamily="18" charset="0"/>
              </a:rPr>
              <a:t> includes all techniques that aim to </a:t>
            </a:r>
            <a:r>
              <a:rPr lang="en-US" sz="12800" dirty="0" smtClean="0">
                <a:latin typeface="Times New Roman" pitchFamily="18" charset="0"/>
                <a:cs typeface="Times New Roman" pitchFamily="18" charset="0"/>
              </a:rPr>
              <a:t>emulate an </a:t>
            </a:r>
            <a:r>
              <a:rPr lang="en-US" sz="12800" dirty="0" smtClean="0">
                <a:latin typeface="Times New Roman" pitchFamily="18" charset="0"/>
                <a:cs typeface="Times New Roman" pitchFamily="18" charset="0"/>
              </a:rPr>
              <a:t>execution environment that is separate from the one hosting </a:t>
            </a:r>
            <a:r>
              <a:rPr lang="en-US" sz="12800" dirty="0" smtClean="0">
                <a:latin typeface="Times New Roman" pitchFamily="18" charset="0"/>
                <a:cs typeface="Times New Roman" pitchFamily="18" charset="0"/>
              </a:rPr>
              <a:t>the virtualization </a:t>
            </a:r>
            <a:r>
              <a:rPr lang="en-US" sz="12800" dirty="0" smtClean="0">
                <a:latin typeface="Times New Roman" pitchFamily="18" charset="0"/>
                <a:cs typeface="Times New Roman" pitchFamily="18" charset="0"/>
              </a:rPr>
              <a:t>layer.</a:t>
            </a:r>
          </a:p>
          <a:p>
            <a:r>
              <a:rPr lang="en-US" sz="12800" dirty="0" smtClean="0">
                <a:latin typeface="Times New Roman" pitchFamily="18" charset="0"/>
                <a:cs typeface="Times New Roman" pitchFamily="18" charset="0"/>
              </a:rPr>
              <a:t> All these techniques concentrate their interest on providing </a:t>
            </a:r>
            <a:r>
              <a:rPr lang="en-US" sz="12800" dirty="0" smtClean="0">
                <a:latin typeface="Times New Roman" pitchFamily="18" charset="0"/>
                <a:cs typeface="Times New Roman" pitchFamily="18" charset="0"/>
              </a:rPr>
              <a:t>support for </a:t>
            </a:r>
            <a:r>
              <a:rPr lang="en-US" sz="12800" dirty="0" smtClean="0">
                <a:latin typeface="Times New Roman" pitchFamily="18" charset="0"/>
                <a:cs typeface="Times New Roman" pitchFamily="18" charset="0"/>
              </a:rPr>
              <a:t>the execution of programs, whether these are the </a:t>
            </a:r>
            <a:r>
              <a:rPr lang="en-US" sz="12800" dirty="0" smtClean="0">
                <a:latin typeface="Times New Roman" pitchFamily="18" charset="0"/>
                <a:cs typeface="Times New Roman" pitchFamily="18" charset="0"/>
              </a:rPr>
              <a:t>operating system</a:t>
            </a:r>
            <a:r>
              <a:rPr lang="en-US" sz="12800" dirty="0" smtClean="0">
                <a:latin typeface="Times New Roman" pitchFamily="18" charset="0"/>
                <a:cs typeface="Times New Roman" pitchFamily="18" charset="0"/>
              </a:rPr>
              <a:t>, a binary specification of a program compiled against </a:t>
            </a:r>
            <a:r>
              <a:rPr lang="en-US" sz="12800" dirty="0" smtClean="0">
                <a:latin typeface="Times New Roman" pitchFamily="18" charset="0"/>
                <a:cs typeface="Times New Roman" pitchFamily="18" charset="0"/>
              </a:rPr>
              <a:t>an abstract </a:t>
            </a:r>
            <a:r>
              <a:rPr lang="en-US" sz="12800" dirty="0" smtClean="0">
                <a:latin typeface="Times New Roman" pitchFamily="18" charset="0"/>
                <a:cs typeface="Times New Roman" pitchFamily="18" charset="0"/>
              </a:rPr>
              <a:t>machine model, or an application. </a:t>
            </a:r>
            <a:r>
              <a:rPr lang="en-US" sz="9800" dirty="0" smtClean="0">
                <a:latin typeface="Times New Roman" pitchFamily="18" charset="0"/>
                <a:cs typeface="Times New Roman" pitchFamily="18" charset="0"/>
              </a:rPr>
              <a:t/>
            </a:r>
            <a:br>
              <a:rPr lang="en-US" sz="9800" dirty="0" smtClean="0">
                <a:latin typeface="Times New Roman" pitchFamily="18" charset="0"/>
                <a:cs typeface="Times New Roman" pitchFamily="18" charset="0"/>
              </a:rPr>
            </a:br>
            <a:endParaRPr lang="en-US" sz="9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Other types of virtualizations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686800" cy="4830763"/>
          </a:xfrm>
        </p:spPr>
        <p:txBody>
          <a:bodyPr>
            <a:normAutofit fontScale="85000" lnSpcReduction="20000"/>
          </a:bodyPr>
          <a:lstStyle/>
          <a:p>
            <a:r>
              <a:rPr lang="en-US" sz="3900" b="1" dirty="0" smtClean="0">
                <a:latin typeface="Times New Roman" pitchFamily="18" charset="0"/>
                <a:cs typeface="Times New Roman" pitchFamily="18" charset="0"/>
              </a:rPr>
              <a:t>Storage virtualization</a:t>
            </a:r>
            <a:endParaRPr lang="en-US" sz="3900" dirty="0" smtClean="0">
              <a:latin typeface="Times New Roman" pitchFamily="18" charset="0"/>
              <a:cs typeface="Times New Roman" pitchFamily="18" charset="0"/>
            </a:endParaRPr>
          </a:p>
          <a:p>
            <a:r>
              <a:rPr lang="en-US" sz="3900" dirty="0" smtClean="0">
                <a:latin typeface="Times New Roman" pitchFamily="18" charset="0"/>
                <a:cs typeface="Times New Roman" pitchFamily="18" charset="0"/>
              </a:rPr>
              <a:t> It is a system administration practice </a:t>
            </a:r>
            <a:r>
              <a:rPr lang="en-US" sz="3900" dirty="0" smtClean="0">
                <a:latin typeface="Times New Roman" pitchFamily="18" charset="0"/>
                <a:cs typeface="Times New Roman" pitchFamily="18" charset="0"/>
              </a:rPr>
              <a:t>that allows </a:t>
            </a:r>
            <a:r>
              <a:rPr lang="en-US" sz="3900" dirty="0" smtClean="0">
                <a:latin typeface="Times New Roman" pitchFamily="18" charset="0"/>
                <a:cs typeface="Times New Roman" pitchFamily="18" charset="0"/>
              </a:rPr>
              <a:t>decoupling the physical organization of the hardware from </a:t>
            </a:r>
            <a:r>
              <a:rPr lang="en-US" sz="3900" dirty="0" smtClean="0">
                <a:latin typeface="Times New Roman" pitchFamily="18" charset="0"/>
                <a:cs typeface="Times New Roman" pitchFamily="18" charset="0"/>
              </a:rPr>
              <a:t>its logical </a:t>
            </a:r>
            <a:r>
              <a:rPr lang="en-US" sz="3900" dirty="0" smtClean="0">
                <a:latin typeface="Times New Roman" pitchFamily="18" charset="0"/>
                <a:cs typeface="Times New Roman" pitchFamily="18" charset="0"/>
              </a:rPr>
              <a:t>representation.</a:t>
            </a:r>
          </a:p>
          <a:p>
            <a:r>
              <a:rPr lang="en-US" sz="3900" dirty="0" smtClean="0">
                <a:latin typeface="Times New Roman" pitchFamily="18" charset="0"/>
                <a:cs typeface="Times New Roman" pitchFamily="18" charset="0"/>
              </a:rPr>
              <a:t> Using this technique, users do not have to </a:t>
            </a:r>
            <a:r>
              <a:rPr lang="en-US" sz="3900" dirty="0" smtClean="0">
                <a:latin typeface="Times New Roman" pitchFamily="18" charset="0"/>
                <a:cs typeface="Times New Roman" pitchFamily="18" charset="0"/>
              </a:rPr>
              <a:t>be worried </a:t>
            </a:r>
            <a:r>
              <a:rPr lang="en-US" sz="3900" dirty="0" smtClean="0">
                <a:latin typeface="Times New Roman" pitchFamily="18" charset="0"/>
                <a:cs typeface="Times New Roman" pitchFamily="18" charset="0"/>
              </a:rPr>
              <a:t>about the specific location of their data, which can be </a:t>
            </a:r>
            <a:r>
              <a:rPr lang="en-US" sz="3900" dirty="0" smtClean="0">
                <a:latin typeface="Times New Roman" pitchFamily="18" charset="0"/>
                <a:cs typeface="Times New Roman" pitchFamily="18" charset="0"/>
              </a:rPr>
              <a:t>identified using </a:t>
            </a:r>
            <a:r>
              <a:rPr lang="en-US" sz="3900" dirty="0" smtClean="0">
                <a:latin typeface="Times New Roman" pitchFamily="18" charset="0"/>
                <a:cs typeface="Times New Roman" pitchFamily="18" charset="0"/>
              </a:rPr>
              <a:t>a logical path. </a:t>
            </a:r>
          </a:p>
          <a:p>
            <a:r>
              <a:rPr lang="en-US" sz="3900" dirty="0" smtClean="0">
                <a:latin typeface="Times New Roman" pitchFamily="18" charset="0"/>
                <a:cs typeface="Times New Roman" pitchFamily="18" charset="0"/>
              </a:rPr>
              <a:t>Storage virtualization allows us to harness a </a:t>
            </a:r>
            <a:r>
              <a:rPr lang="en-US" sz="3900" dirty="0" smtClean="0">
                <a:latin typeface="Times New Roman" pitchFamily="18" charset="0"/>
                <a:cs typeface="Times New Roman" pitchFamily="18" charset="0"/>
              </a:rPr>
              <a:t>wide range </a:t>
            </a:r>
            <a:r>
              <a:rPr lang="en-US" sz="3900" dirty="0" smtClean="0">
                <a:latin typeface="Times New Roman" pitchFamily="18" charset="0"/>
                <a:cs typeface="Times New Roman" pitchFamily="18" charset="0"/>
              </a:rPr>
              <a:t>of storage facilities and represent them under a single logical </a:t>
            </a:r>
            <a:r>
              <a:rPr lang="en-US" sz="3900" dirty="0" smtClean="0">
                <a:latin typeface="Times New Roman" pitchFamily="18" charset="0"/>
                <a:cs typeface="Times New Roman" pitchFamily="18" charset="0"/>
              </a:rPr>
              <a:t>file system</a:t>
            </a:r>
            <a:r>
              <a:rPr lang="en-US" sz="3900" dirty="0" smtClean="0">
                <a:latin typeface="Times New Roman" pitchFamily="18" charset="0"/>
                <a:cs typeface="Times New Roman" pitchFamily="18" charset="0"/>
              </a:rPr>
              <a: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latin typeface="Times New Roman" pitchFamily="18" charset="0"/>
                <a:cs typeface="Times New Roman" pitchFamily="18" charset="0"/>
              </a:rPr>
              <a:t>Network virtualization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Network Virtualization is a process of </a:t>
            </a:r>
            <a:r>
              <a:rPr lang="en-US" dirty="0" smtClean="0">
                <a:latin typeface="Times New Roman" pitchFamily="18" charset="0"/>
                <a:cs typeface="Times New Roman" pitchFamily="18" charset="0"/>
              </a:rPr>
              <a:t>logically grouping </a:t>
            </a:r>
            <a:r>
              <a:rPr lang="en-US" dirty="0" smtClean="0">
                <a:latin typeface="Times New Roman" pitchFamily="18" charset="0"/>
                <a:cs typeface="Times New Roman" pitchFamily="18" charset="0"/>
              </a:rPr>
              <a:t>physical networks and making them operate as single </a:t>
            </a:r>
            <a:r>
              <a:rPr lang="en-US" dirty="0" smtClean="0">
                <a:latin typeface="Times New Roman" pitchFamily="18" charset="0"/>
                <a:cs typeface="Times New Roman" pitchFamily="18" charset="0"/>
              </a:rPr>
              <a:t>or multiple </a:t>
            </a:r>
            <a:r>
              <a:rPr lang="en-US" dirty="0" smtClean="0">
                <a:latin typeface="Times New Roman" pitchFamily="18" charset="0"/>
                <a:cs typeface="Times New Roman" pitchFamily="18" charset="0"/>
              </a:rPr>
              <a:t>independent networks called Virtual Networks.</a:t>
            </a:r>
          </a:p>
          <a:p>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combine shard ware </a:t>
            </a:r>
            <a:r>
              <a:rPr lang="en-US" dirty="0" smtClean="0">
                <a:latin typeface="Times New Roman" pitchFamily="18" charset="0"/>
                <a:cs typeface="Times New Roman" pitchFamily="18" charset="0"/>
              </a:rPr>
              <a:t>appliances and specific software for the creation </a:t>
            </a:r>
            <a:r>
              <a:rPr lang="en-US" dirty="0" smtClean="0">
                <a:latin typeface="Times New Roman" pitchFamily="18" charset="0"/>
                <a:cs typeface="Times New Roman" pitchFamily="18" charset="0"/>
              </a:rPr>
              <a:t>and management </a:t>
            </a:r>
            <a:r>
              <a:rPr lang="en-US" dirty="0" smtClean="0">
                <a:latin typeface="Times New Roman" pitchFamily="18" charset="0"/>
                <a:cs typeface="Times New Roman" pitchFamily="18" charset="0"/>
              </a:rPr>
              <a:t>of a virtual network</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Advantages of Virtualization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Using Virtualization for Efficient Hardware Utilization</a:t>
            </a:r>
          </a:p>
          <a:p>
            <a:r>
              <a:rPr lang="en-US" dirty="0" smtClean="0">
                <a:latin typeface="Times New Roman" pitchFamily="18" charset="0"/>
                <a:cs typeface="Times New Roman" pitchFamily="18" charset="0"/>
              </a:rPr>
              <a:t>Using Virtualization to Increase Availability</a:t>
            </a:r>
          </a:p>
          <a:p>
            <a:r>
              <a:rPr lang="en-US" dirty="0" smtClean="0">
                <a:latin typeface="Times New Roman" pitchFamily="18" charset="0"/>
                <a:cs typeface="Times New Roman" pitchFamily="18" charset="0"/>
              </a:rPr>
              <a:t>Disaster Recovery</a:t>
            </a:r>
          </a:p>
          <a:p>
            <a:r>
              <a:rPr lang="en-US" dirty="0" smtClean="0">
                <a:latin typeface="Times New Roman" pitchFamily="18" charset="0"/>
                <a:cs typeface="Times New Roman" pitchFamily="18" charset="0"/>
              </a:rPr>
              <a:t>Save Energy</a:t>
            </a:r>
          </a:p>
          <a:p>
            <a:r>
              <a:rPr lang="en-US" dirty="0" smtClean="0">
                <a:latin typeface="Times New Roman" pitchFamily="18" charset="0"/>
                <a:cs typeface="Times New Roman" pitchFamily="18" charset="0"/>
              </a:rPr>
              <a:t>Deploying Servers too fast</a:t>
            </a:r>
          </a:p>
          <a:p>
            <a:r>
              <a:rPr lang="en-US" dirty="0" smtClean="0">
                <a:latin typeface="Times New Roman" pitchFamily="18" charset="0"/>
                <a:cs typeface="Times New Roman" pitchFamily="18" charset="0"/>
              </a:rPr>
              <a:t>Save Space in your Server Room</a:t>
            </a:r>
          </a:p>
          <a:p>
            <a:r>
              <a:rPr lang="en-US" dirty="0" smtClean="0">
                <a:latin typeface="Times New Roman" pitchFamily="18" charset="0"/>
                <a:cs typeface="Times New Roman" pitchFamily="18" charset="0"/>
              </a:rPr>
              <a:t>Testing and setting up Lab Environment</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Disadvantages of Virtualization</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Extra Costs</a:t>
            </a:r>
          </a:p>
          <a:p>
            <a:r>
              <a:rPr lang="en-US" dirty="0" smtClean="0">
                <a:latin typeface="Times New Roman" pitchFamily="18" charset="0"/>
                <a:cs typeface="Times New Roman" pitchFamily="18" charset="0"/>
              </a:rPr>
              <a:t>Software Licensing</a:t>
            </a:r>
          </a:p>
          <a:p>
            <a:r>
              <a:rPr lang="en-US" dirty="0" smtClean="0">
                <a:latin typeface="Times New Roman" pitchFamily="18" charset="0"/>
                <a:cs typeface="Times New Roman" pitchFamily="18" charset="0"/>
              </a:rPr>
              <a:t>Learn the new Infrastructure</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1000"/>
            <a:ext cx="8001000" cy="5867400"/>
          </a:xfrm>
        </p:spPr>
        <p:txBody>
          <a:bodyPr>
            <a:normAutofit fontScale="70000" lnSpcReduction="20000"/>
          </a:bodyPr>
          <a:lstStyle/>
          <a:p>
            <a:pPr algn="l"/>
            <a:r>
              <a:rPr lang="en-US" sz="4100" dirty="0" smtClean="0">
                <a:solidFill>
                  <a:schemeClr val="tx1"/>
                </a:solidFill>
                <a:latin typeface="Times New Roman" pitchFamily="18" charset="0"/>
                <a:cs typeface="Times New Roman" pitchFamily="18" charset="0"/>
              </a:rPr>
              <a:t>What is Cloud Computing?</a:t>
            </a:r>
          </a:p>
          <a:p>
            <a:pPr algn="l"/>
            <a:r>
              <a:rPr lang="en-US" sz="4100" dirty="0" smtClean="0">
                <a:solidFill>
                  <a:schemeClr val="tx1"/>
                </a:solidFill>
                <a:latin typeface="Times New Roman" pitchFamily="18" charset="0"/>
                <a:cs typeface="Times New Roman" pitchFamily="18" charset="0"/>
              </a:rPr>
              <a:t>	Cloud computing is the on-demand delivery of IT services over the internet at a pay-as-you-go pricing model.</a:t>
            </a:r>
          </a:p>
          <a:p>
            <a:pPr algn="l"/>
            <a:r>
              <a:rPr lang="en-US" sz="4100" dirty="0" smtClean="0">
                <a:solidFill>
                  <a:schemeClr val="tx1"/>
                </a:solidFill>
                <a:latin typeface="Times New Roman" pitchFamily="18" charset="0"/>
                <a:cs typeface="Times New Roman" pitchFamily="18" charset="0"/>
              </a:rPr>
              <a:t>	Let us explain what the highlighted words mean.</a:t>
            </a:r>
          </a:p>
          <a:p>
            <a:pPr algn="l"/>
            <a:r>
              <a:rPr lang="en-US" sz="4100" dirty="0" smtClean="0">
                <a:solidFill>
                  <a:schemeClr val="tx1"/>
                </a:solidFill>
                <a:latin typeface="Times New Roman" pitchFamily="18" charset="0"/>
                <a:cs typeface="Times New Roman" pitchFamily="18" charset="0"/>
              </a:rPr>
              <a:t>	On-demand: The service delivered is strictly based on your needs and specifications that suit your usage.</a:t>
            </a:r>
          </a:p>
          <a:p>
            <a:pPr algn="l"/>
            <a:r>
              <a:rPr lang="en-US" sz="4100" dirty="0" smtClean="0">
                <a:solidFill>
                  <a:schemeClr val="tx1"/>
                </a:solidFill>
                <a:latin typeface="Times New Roman" pitchFamily="18" charset="0"/>
                <a:cs typeface="Times New Roman" pitchFamily="18" charset="0"/>
              </a:rPr>
              <a:t>	IT services: These include compute instances, storage, networking, security, software, etc.</a:t>
            </a:r>
          </a:p>
          <a:p>
            <a:pPr algn="l"/>
            <a:r>
              <a:rPr lang="en-US" sz="4100" dirty="0" smtClean="0">
                <a:solidFill>
                  <a:schemeClr val="tx1"/>
                </a:solidFill>
                <a:latin typeface="Times New Roman" pitchFamily="18" charset="0"/>
                <a:cs typeface="Times New Roman" pitchFamily="18" charset="0"/>
              </a:rPr>
              <a:t>	Internet: The above IT services are delivered over the internet and do not require physical connections and installations.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77200" cy="6172200"/>
          </a:xfrm>
        </p:spPr>
        <p:txBody>
          <a:bodyPr>
            <a:normAutofit/>
          </a:bodyPr>
          <a:lstStyle/>
          <a:p>
            <a:r>
              <a:rPr lang="en-US" dirty="0" smtClean="0">
                <a:latin typeface="Times New Roman" pitchFamily="18" charset="0"/>
                <a:cs typeface="Times New Roman" pitchFamily="18" charset="0"/>
              </a:rPr>
              <a:t>Pay-as-you-go: This is a pricing system whereby one will only be charged up to the extent that one uses a service. That is to say, there is no upfront payment.</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Some popular cloud service providers are: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Amazon Web Service (AWS)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Microsoft Azure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Google Cloud Provider (GCP)</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Digital Ocean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IBM Cloud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20000"/>
          </a:bodyPr>
          <a:lstStyle/>
          <a:p>
            <a:r>
              <a:rPr lang="en-US" sz="3800" dirty="0" smtClean="0">
                <a:latin typeface="Times New Roman" pitchFamily="18" charset="0"/>
                <a:cs typeface="Times New Roman" pitchFamily="18" charset="0"/>
              </a:rPr>
              <a:t>Examples of cloud services include:</a:t>
            </a:r>
          </a:p>
          <a:p>
            <a:r>
              <a:rPr lang="en-US" sz="3800" dirty="0" smtClean="0">
                <a:latin typeface="Times New Roman" pitchFamily="18" charset="0"/>
                <a:cs typeface="Times New Roman" pitchFamily="18" charset="0"/>
              </a:rPr>
              <a:t>· Compute — examples include remote servers, virtual machines such as Amazon EC2, Azure Virtual Machines, Google Cloud </a:t>
            </a:r>
            <a:r>
              <a:rPr lang="en-US" sz="3800" dirty="0" err="1" smtClean="0">
                <a:latin typeface="Times New Roman" pitchFamily="18" charset="0"/>
                <a:cs typeface="Times New Roman" pitchFamily="18" charset="0"/>
              </a:rPr>
              <a:t>Kubernetes</a:t>
            </a:r>
            <a:r>
              <a:rPr lang="en-US" sz="3800" dirty="0" smtClean="0">
                <a:latin typeface="Times New Roman" pitchFamily="18" charset="0"/>
                <a:cs typeface="Times New Roman" pitchFamily="18" charset="0"/>
              </a:rPr>
              <a:t> Engine</a:t>
            </a:r>
          </a:p>
          <a:p>
            <a:r>
              <a:rPr lang="en-US" sz="3800" dirty="0" smtClean="0">
                <a:latin typeface="Times New Roman" pitchFamily="18" charset="0"/>
                <a:cs typeface="Times New Roman" pitchFamily="18" charset="0"/>
              </a:rPr>
              <a:t>· Storage — examples include: Azure Blob Storage, Amazon S3, IBM Cloud Block Storage</a:t>
            </a:r>
          </a:p>
          <a:p>
            <a:r>
              <a:rPr lang="en-US" sz="3800" dirty="0" smtClean="0">
                <a:latin typeface="Times New Roman" pitchFamily="18" charset="0"/>
                <a:cs typeface="Times New Roman" pitchFamily="18" charset="0"/>
              </a:rPr>
              <a:t>· Networking: Amazon Virtual Private Cloud (VPC), Azure Virtual Network (</a:t>
            </a:r>
            <a:r>
              <a:rPr lang="en-US" sz="3800" dirty="0" err="1" smtClean="0">
                <a:latin typeface="Times New Roman" pitchFamily="18" charset="0"/>
                <a:cs typeface="Times New Roman" pitchFamily="18" charset="0"/>
              </a:rPr>
              <a:t>VNet</a:t>
            </a:r>
            <a:r>
              <a:rPr lang="en-US" sz="3800" dirty="0" smtClean="0">
                <a:latin typeface="Times New Roman" pitchFamily="18" charset="0"/>
                <a:cs typeface="Times New Roman" pitchFamily="18" charset="0"/>
              </a:rPr>
              <a:t>), Google Cloud DNS</a:t>
            </a:r>
          </a:p>
          <a:p>
            <a:r>
              <a:rPr lang="en-US" sz="3800" dirty="0" smtClean="0">
                <a:latin typeface="Times New Roman" pitchFamily="18" charset="0"/>
                <a:cs typeface="Times New Roman" pitchFamily="18" charset="0"/>
              </a:rPr>
              <a:t>· Security _ examples include Google Cloud Key Management Services (KMS), AWS IAM, and Azure Key Vault.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
            </a:r>
            <a:br>
              <a:rPr lang="en-US" b="1" dirty="0" smtClean="0"/>
            </a:br>
            <a:r>
              <a:rPr lang="en-US" b="1" dirty="0" smtClean="0">
                <a:latin typeface="Times New Roman" pitchFamily="18" charset="0"/>
                <a:cs typeface="Times New Roman" pitchFamily="18" charset="0"/>
              </a:rPr>
              <a:t>What is the Cloud?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458200" cy="4953000"/>
          </a:xfrm>
        </p:spPr>
        <p:txBody>
          <a:bodyPr/>
          <a:lstStyle/>
          <a:p>
            <a:r>
              <a:rPr lang="en-US" dirty="0" smtClean="0">
                <a:latin typeface="Times New Roman" pitchFamily="18" charset="0"/>
                <a:cs typeface="Times New Roman" pitchFamily="18" charset="0"/>
              </a:rPr>
              <a:t>Cloud services are delivered remotely (via wireless), it makes sense to refer to them as being delivered over the cloud. </a:t>
            </a:r>
          </a:p>
          <a:p>
            <a:r>
              <a:rPr lang="en-US" dirty="0" smtClean="0">
                <a:latin typeface="Times New Roman" pitchFamily="18" charset="0"/>
                <a:cs typeface="Times New Roman" pitchFamily="18" charset="0"/>
              </a:rPr>
              <a:t>However, from the perspective of cloud providers, the cloud consists of physical infrastructure (servers) that are made available via the internet.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sz="3600" dirty="0" smtClean="0">
                <a:latin typeface="Times New Roman" pitchFamily="18" charset="0"/>
                <a:cs typeface="Times New Roman" pitchFamily="18" charset="0"/>
              </a:rPr>
              <a:t>Types of Cloud services:</a:t>
            </a:r>
          </a:p>
          <a:p>
            <a:r>
              <a:rPr lang="en-US" sz="3600" dirty="0" smtClean="0">
                <a:latin typeface="Times New Roman" pitchFamily="18" charset="0"/>
                <a:cs typeface="Times New Roman" pitchFamily="18" charset="0"/>
              </a:rPr>
              <a:t>Cloud services are majorly classified into three (3) types</a:t>
            </a:r>
          </a:p>
          <a:p>
            <a:r>
              <a:rPr lang="en-US" sz="3600" dirty="0" smtClean="0">
                <a:latin typeface="Times New Roman" pitchFamily="18" charset="0"/>
                <a:cs typeface="Times New Roman" pitchFamily="18" charset="0"/>
              </a:rPr>
              <a:t>· Infrastructure as a Service (</a:t>
            </a:r>
            <a:r>
              <a:rPr lang="en-US" sz="3600" dirty="0" err="1" smtClean="0">
                <a:latin typeface="Times New Roman" pitchFamily="18" charset="0"/>
                <a:cs typeface="Times New Roman" pitchFamily="18" charset="0"/>
              </a:rPr>
              <a:t>IaaS</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 Platform as a Service (</a:t>
            </a:r>
            <a:r>
              <a:rPr lang="en-US" sz="3600" dirty="0" err="1" smtClean="0">
                <a:latin typeface="Times New Roman" pitchFamily="18" charset="0"/>
                <a:cs typeface="Times New Roman" pitchFamily="18" charset="0"/>
              </a:rPr>
              <a:t>PaaS</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 Software as Service (</a:t>
            </a:r>
            <a:r>
              <a:rPr lang="en-US" sz="3600" dirty="0" err="1" smtClean="0">
                <a:latin typeface="Times New Roman" pitchFamily="18" charset="0"/>
                <a:cs typeface="Times New Roman" pitchFamily="18" charset="0"/>
              </a:rPr>
              <a:t>SaaS</a:t>
            </a:r>
            <a:r>
              <a:rPr lang="en-US" sz="36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Platform as a Service (</a:t>
            </a:r>
            <a:r>
              <a:rPr lang="en-US" dirty="0" err="1" smtClean="0">
                <a:latin typeface="Times New Roman" pitchFamily="18" charset="0"/>
                <a:cs typeface="Times New Roman" pitchFamily="18" charset="0"/>
              </a:rPr>
              <a:t>PaaS</a:t>
            </a:r>
            <a:r>
              <a:rPr lang="en-US" dirty="0" smtClean="0">
                <a:latin typeface="Times New Roman" pitchFamily="18" charset="0"/>
                <a:cs typeface="Times New Roman" pitchFamily="18" charset="0"/>
              </a:rPr>
              <a:t>) -: This is a cloud computing service that allows the users to provision, instantiate, develop and deploy applications and software without the complexity of building and maintaining the infrastructure that is associated with running the applications.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Software as a Service (</a:t>
            </a:r>
            <a:r>
              <a:rPr lang="en-US" sz="4000" dirty="0" err="1" smtClean="0">
                <a:latin typeface="Times New Roman" pitchFamily="18" charset="0"/>
                <a:cs typeface="Times New Roman" pitchFamily="18" charset="0"/>
              </a:rPr>
              <a:t>SaaS</a:t>
            </a:r>
            <a:r>
              <a:rPr lang="en-US" sz="4000" dirty="0" smtClean="0">
                <a:latin typeface="Times New Roman" pitchFamily="18" charset="0"/>
                <a:cs typeface="Times New Roman" pitchFamily="18" charset="0"/>
              </a:rPr>
              <a:t>) -: In this type of cloud computing service applications are delivered over the internet and the user only needs to learn how to use the application.</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TotalTime>
  <Words>987</Words>
  <Application>Microsoft Office PowerPoint</Application>
  <PresentationFormat>On-screen Show (4:3)</PresentationFormat>
  <Paragraphs>93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Slide 4</vt:lpstr>
      <vt:lpstr>Slide 5</vt:lpstr>
      <vt:lpstr> What is the Cloud? </vt:lpstr>
      <vt:lpstr>Slide 7</vt:lpstr>
      <vt:lpstr>Slide 8</vt:lpstr>
      <vt:lpstr>Slide 9</vt:lpstr>
      <vt:lpstr>Slide 10</vt:lpstr>
      <vt:lpstr>Historical development of Cloud Computing </vt:lpstr>
      <vt:lpstr>Slide 12</vt:lpstr>
      <vt:lpstr>Slide 13</vt:lpstr>
      <vt:lpstr>Slide 14</vt:lpstr>
      <vt:lpstr>Slide 15</vt:lpstr>
      <vt:lpstr>Building cloud computing environments</vt:lpstr>
      <vt:lpstr>Characteristics of virtualized environments</vt:lpstr>
      <vt:lpstr>Slide 18</vt:lpstr>
      <vt:lpstr>Slide 19</vt:lpstr>
      <vt:lpstr>Slide 20</vt:lpstr>
      <vt:lpstr>Slide 21</vt:lpstr>
      <vt:lpstr>Taxonomy of virtualization techniques</vt:lpstr>
      <vt:lpstr>Slide 23</vt:lpstr>
      <vt:lpstr>Slide 24</vt:lpstr>
      <vt:lpstr>   Execution virtualization    </vt:lpstr>
      <vt:lpstr>Other types of virtualizations</vt:lpstr>
      <vt:lpstr>Slide 27</vt:lpstr>
      <vt:lpstr>Advantages of Virtualization </vt:lpstr>
      <vt:lpstr>Disadvantages of Virtualization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RAJU</dc:creator>
  <cp:lastModifiedBy>Windows User</cp:lastModifiedBy>
  <cp:revision>43</cp:revision>
  <dcterms:created xsi:type="dcterms:W3CDTF">2006-08-16T00:00:00Z</dcterms:created>
  <dcterms:modified xsi:type="dcterms:W3CDTF">2023-12-25T16:58:48Z</dcterms:modified>
</cp:coreProperties>
</file>